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D957CD1-4295-4699-A3A7-89B4FC871DE6}">
  <a:tblStyle styleId="{6D957CD1-4295-4699-A3A7-89B4FC871DE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4258AB9-46E0-4123-B61F-2AD33E7A130C}"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e84fb7a33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e84fb7a33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e84fb7a33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e84fb7a33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e871accbc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e871accbc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e871accbc1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e871accbc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e871accbc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e871accbc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e871accbc1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e871accbc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e871accbc1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e871accbc1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e871accbc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e871accbc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e871accbc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e871accbc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e871accbc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e871accbc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e871accbc1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e871accbc1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e871accbc1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e871accbc1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e871accbc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e871accbc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e871accbc1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e871accbc1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e871accbc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e871accbc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e871accbc1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e871accbc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e871accbc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e871accbc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e871accbc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e871accbc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e871accbc1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e871accbc1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e871accbc1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e871accbc1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e871accbc1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e871accbc1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e871accbc1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e871accbc1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e871accbc1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e871accbc1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e871accbc1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e871accbc1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e84fb7a33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e84fb7a33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1172450" y="304800"/>
            <a:ext cx="6924989" cy="48387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0" name="Shape 100"/>
        <p:cNvGrpSpPr/>
        <p:nvPr/>
      </p:nvGrpSpPr>
      <p:grpSpPr>
        <a:xfrm>
          <a:off x="0" y="0"/>
          <a:ext cx="0" cy="0"/>
          <a:chOff x="0" y="0"/>
          <a:chExt cx="0" cy="0"/>
        </a:xfrm>
      </p:grpSpPr>
      <p:sp>
        <p:nvSpPr>
          <p:cNvPr id="101" name="Google Shape;101;p22"/>
          <p:cNvSpPr txBox="1"/>
          <p:nvPr>
            <p:ph idx="1" type="body"/>
          </p:nvPr>
        </p:nvSpPr>
        <p:spPr>
          <a:xfrm>
            <a:off x="311700" y="449125"/>
            <a:ext cx="8520600" cy="49224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fr" sz="2300" u="sng">
                <a:solidFill>
                  <a:schemeClr val="lt1"/>
                </a:solidFill>
              </a:rPr>
              <a:t>Objectifs</a:t>
            </a:r>
            <a:endParaRPr sz="2300" u="sng">
              <a:solidFill>
                <a:schemeClr val="lt1"/>
              </a:solidFill>
            </a:endParaRPr>
          </a:p>
          <a:p>
            <a:pPr indent="0" lvl="0" marL="0" rtl="0" algn="l">
              <a:spcBef>
                <a:spcPts val="1200"/>
              </a:spcBef>
              <a:spcAft>
                <a:spcPts val="0"/>
              </a:spcAft>
              <a:buNone/>
            </a:pPr>
            <a:r>
              <a:rPr b="1" lang="fr" sz="1782">
                <a:solidFill>
                  <a:schemeClr val="lt1"/>
                </a:solidFill>
              </a:rPr>
              <a:t>Communautaire</a:t>
            </a:r>
            <a:endParaRPr b="1" sz="1782">
              <a:solidFill>
                <a:schemeClr val="lt1"/>
              </a:solidFill>
            </a:endParaRPr>
          </a:p>
          <a:p>
            <a:pPr indent="0" lvl="0" marL="0" rtl="0" algn="l">
              <a:spcBef>
                <a:spcPts val="1200"/>
              </a:spcBef>
              <a:spcAft>
                <a:spcPts val="0"/>
              </a:spcAft>
              <a:buNone/>
            </a:pPr>
            <a:r>
              <a:rPr lang="fr" sz="1782">
                <a:solidFill>
                  <a:schemeClr val="lt1"/>
                </a:solidFill>
              </a:rPr>
              <a:t>Un des objectifs de Tulia est d’incarner une plateforme de rencontre sur laquelle les gens peuvent faire connaissance au sein d’une atmosphère conviviale orientée sur la bienveillance et le partage de points communs ainsi qu’à travers des aventures façon RPG. On y retrouvera des codes, références et interfaces représentatives de la pop-culture, comme les jeux vidéo, les animes, etc..</a:t>
            </a:r>
            <a:endParaRPr sz="1782">
              <a:solidFill>
                <a:schemeClr val="lt1"/>
              </a:solidFill>
            </a:endParaRPr>
          </a:p>
          <a:p>
            <a:pPr indent="0" lvl="0" marL="0" rtl="0" algn="l">
              <a:spcBef>
                <a:spcPts val="1200"/>
              </a:spcBef>
              <a:spcAft>
                <a:spcPts val="0"/>
              </a:spcAft>
              <a:buNone/>
            </a:pPr>
            <a:r>
              <a:t/>
            </a:r>
            <a:endParaRPr sz="1782">
              <a:solidFill>
                <a:schemeClr val="lt1"/>
              </a:solidFill>
            </a:endParaRPr>
          </a:p>
          <a:p>
            <a:pPr indent="0" lvl="0" marL="0" rtl="0" algn="l">
              <a:spcBef>
                <a:spcPts val="1200"/>
              </a:spcBef>
              <a:spcAft>
                <a:spcPts val="0"/>
              </a:spcAft>
              <a:buNone/>
            </a:pPr>
            <a:r>
              <a:rPr b="1" lang="fr" sz="1782">
                <a:solidFill>
                  <a:schemeClr val="lt1"/>
                </a:solidFill>
              </a:rPr>
              <a:t>Slow-matching </a:t>
            </a:r>
            <a:endParaRPr b="1" sz="1782">
              <a:solidFill>
                <a:schemeClr val="lt1"/>
              </a:solidFill>
            </a:endParaRPr>
          </a:p>
          <a:p>
            <a:pPr indent="0" lvl="0" marL="0" rtl="0" algn="l">
              <a:spcBef>
                <a:spcPts val="1200"/>
              </a:spcBef>
              <a:spcAft>
                <a:spcPts val="0"/>
              </a:spcAft>
              <a:buNone/>
            </a:pPr>
            <a:r>
              <a:rPr lang="fr" sz="1782">
                <a:solidFill>
                  <a:schemeClr val="lt1"/>
                </a:solidFill>
              </a:rPr>
              <a:t>L’objectif principal de Tulia, est de créer un aspect plus investi dans le domaine de la rencontre en limitant la satisfaction et rétribution liée au </a:t>
            </a:r>
            <a:r>
              <a:rPr b="1" i="1" lang="fr" sz="1782">
                <a:solidFill>
                  <a:schemeClr val="lt1"/>
                </a:solidFill>
              </a:rPr>
              <a:t>fast-matching</a:t>
            </a:r>
            <a:r>
              <a:rPr lang="fr" sz="1782">
                <a:solidFill>
                  <a:schemeClr val="lt1"/>
                </a:solidFill>
              </a:rPr>
              <a:t>. Ici, la récompense sera accentuée via un système de points d’affinités, encouragé par la récurrence des échanges entre deux personnes. Ce même concept sera encore accentué en fonction du nombre de personnes engagées en conversation simultanément par un même utilisateur, en favorisant les valeurs les plus basses.</a:t>
            </a:r>
            <a:endParaRPr sz="1782">
              <a:solidFill>
                <a:schemeClr val="lt1"/>
              </a:solidFill>
            </a:endParaRPr>
          </a:p>
          <a:p>
            <a:pPr indent="0" lvl="0" marL="0" rtl="0" algn="l">
              <a:spcBef>
                <a:spcPts val="1200"/>
              </a:spcBef>
              <a:spcAft>
                <a:spcPts val="1200"/>
              </a:spcAft>
              <a:buNone/>
            </a:pPr>
            <a:r>
              <a:t/>
            </a:r>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5" name="Shape 105"/>
        <p:cNvGrpSpPr/>
        <p:nvPr/>
      </p:nvGrpSpPr>
      <p:grpSpPr>
        <a:xfrm>
          <a:off x="0" y="0"/>
          <a:ext cx="0" cy="0"/>
          <a:chOff x="0" y="0"/>
          <a:chExt cx="0" cy="0"/>
        </a:xfrm>
      </p:grpSpPr>
      <p:sp>
        <p:nvSpPr>
          <p:cNvPr id="106" name="Google Shape;106;p23"/>
          <p:cNvSpPr txBox="1"/>
          <p:nvPr>
            <p:ph idx="1" type="body"/>
          </p:nvPr>
        </p:nvSpPr>
        <p:spPr>
          <a:xfrm>
            <a:off x="230600" y="319350"/>
            <a:ext cx="8520600" cy="2293800"/>
          </a:xfrm>
          <a:prstGeom prst="rect">
            <a:avLst/>
          </a:prstGeom>
        </p:spPr>
        <p:txBody>
          <a:bodyPr anchorCtr="0" anchor="t" bIns="91425" lIns="91425" spcFirstLastPara="1" rIns="91425" wrap="square" tIns="91425">
            <a:normAutofit fontScale="55000" lnSpcReduction="10000"/>
          </a:bodyPr>
          <a:lstStyle/>
          <a:p>
            <a:pPr indent="0" lvl="0" marL="0" rtl="0" algn="l">
              <a:spcBef>
                <a:spcPts val="0"/>
              </a:spcBef>
              <a:spcAft>
                <a:spcPts val="0"/>
              </a:spcAft>
              <a:buNone/>
            </a:pPr>
            <a:r>
              <a:rPr lang="fr" sz="2217" u="sng">
                <a:solidFill>
                  <a:schemeClr val="lt1"/>
                </a:solidFill>
              </a:rPr>
              <a:t>Fonctionnalités principales</a:t>
            </a:r>
            <a:endParaRPr sz="2217" u="sng">
              <a:solidFill>
                <a:schemeClr val="lt1"/>
              </a:solidFill>
            </a:endParaRPr>
          </a:p>
          <a:p>
            <a:pPr indent="0" lvl="0" marL="0" rtl="0" algn="l">
              <a:spcBef>
                <a:spcPts val="1200"/>
              </a:spcBef>
              <a:spcAft>
                <a:spcPts val="0"/>
              </a:spcAft>
              <a:buNone/>
            </a:pPr>
            <a:r>
              <a:rPr b="1" lang="fr" sz="1782">
                <a:solidFill>
                  <a:schemeClr val="lt1"/>
                </a:solidFill>
              </a:rPr>
              <a:t>Système de points</a:t>
            </a:r>
            <a:endParaRPr b="1" sz="1782">
              <a:solidFill>
                <a:schemeClr val="lt1"/>
              </a:solidFill>
            </a:endParaRPr>
          </a:p>
          <a:p>
            <a:pPr indent="0" lvl="0" marL="0" rtl="0" algn="l">
              <a:spcBef>
                <a:spcPts val="1200"/>
              </a:spcBef>
              <a:spcAft>
                <a:spcPts val="0"/>
              </a:spcAft>
              <a:buNone/>
            </a:pPr>
            <a:r>
              <a:rPr lang="fr" sz="1782" u="sng">
                <a:solidFill>
                  <a:schemeClr val="lt1"/>
                </a:solidFill>
              </a:rPr>
              <a:t>Affinité</a:t>
            </a:r>
            <a:r>
              <a:rPr lang="fr" sz="1782">
                <a:solidFill>
                  <a:schemeClr val="lt1"/>
                </a:solidFill>
              </a:rPr>
              <a:t> : Chaque participant remplit la jauge commune d’affinité en envoyant des messages à l’autre, et plus on interagit seulement avec la même personne, plus on gagne de point d’affinité avec elle, (comme une chain-streak) mais si on parle entre temps à une autre personne, la chaîne se brise et on retourne au multiplicateur initial. </a:t>
            </a:r>
            <a:br>
              <a:rPr lang="fr" sz="1782">
                <a:solidFill>
                  <a:schemeClr val="lt1"/>
                </a:solidFill>
              </a:rPr>
            </a:br>
            <a:r>
              <a:rPr lang="fr" sz="1782">
                <a:solidFill>
                  <a:schemeClr val="lt1"/>
                </a:solidFill>
              </a:rPr>
              <a:t>Cela fonctionne par niveau, 10 messages d’affilés et la conversation passe au Niveau 1, et ainsi de suite. Chaque niveau augmente le nombre de points gagnés par messages échangés. Mais si la chaîne est rompue, en parlant à d’autre personne en simultanée, on retombe au niveau de base. </a:t>
            </a:r>
            <a:endParaRPr sz="1782">
              <a:solidFill>
                <a:schemeClr val="lt1"/>
              </a:solidFill>
            </a:endParaRPr>
          </a:p>
          <a:p>
            <a:pPr indent="0" lvl="0" marL="0" rtl="0" algn="l">
              <a:spcBef>
                <a:spcPts val="1200"/>
              </a:spcBef>
              <a:spcAft>
                <a:spcPts val="0"/>
              </a:spcAft>
              <a:buNone/>
            </a:pPr>
            <a:r>
              <a:t/>
            </a:r>
            <a:endParaRPr sz="1782">
              <a:solidFill>
                <a:schemeClr val="lt1"/>
              </a:solidFill>
            </a:endParaRPr>
          </a:p>
          <a:p>
            <a:pPr indent="0" lvl="0" marL="0" rtl="0" algn="l">
              <a:spcBef>
                <a:spcPts val="1200"/>
              </a:spcBef>
              <a:spcAft>
                <a:spcPts val="1200"/>
              </a:spcAft>
              <a:buNone/>
            </a:pPr>
            <a:r>
              <a:t/>
            </a:r>
            <a:endParaRPr>
              <a:solidFill>
                <a:schemeClr val="lt1"/>
              </a:solidFill>
            </a:endParaRPr>
          </a:p>
        </p:txBody>
      </p:sp>
      <p:graphicFrame>
        <p:nvGraphicFramePr>
          <p:cNvPr id="107" name="Google Shape;107;p23"/>
          <p:cNvGraphicFramePr/>
          <p:nvPr/>
        </p:nvGraphicFramePr>
        <p:xfrm>
          <a:off x="1717700" y="2146950"/>
          <a:ext cx="3000000" cy="3000000"/>
        </p:xfrm>
        <a:graphic>
          <a:graphicData uri="http://schemas.openxmlformats.org/drawingml/2006/table">
            <a:tbl>
              <a:tblPr>
                <a:noFill/>
                <a:tableStyleId>{6D957CD1-4295-4699-A3A7-89B4FC871DE6}</a:tableStyleId>
              </a:tblPr>
              <a:tblGrid>
                <a:gridCol w="2565475"/>
                <a:gridCol w="2565475"/>
              </a:tblGrid>
              <a:tr h="342225">
                <a:tc>
                  <a:txBody>
                    <a:bodyPr/>
                    <a:lstStyle/>
                    <a:p>
                      <a:pPr indent="0" lvl="0" marL="0" rtl="0" algn="ctr">
                        <a:spcBef>
                          <a:spcPts val="0"/>
                        </a:spcBef>
                        <a:spcAft>
                          <a:spcPts val="0"/>
                        </a:spcAft>
                        <a:buNone/>
                      </a:pPr>
                      <a:r>
                        <a:rPr lang="fr" sz="1000"/>
                        <a:t>Base </a:t>
                      </a:r>
                      <a:endParaRPr sz="1000"/>
                    </a:p>
                  </a:txBody>
                  <a:tcPr marT="91425" marB="91425" marR="91425" marL="91425"/>
                </a:tc>
                <a:tc>
                  <a:txBody>
                    <a:bodyPr/>
                    <a:lstStyle/>
                    <a:p>
                      <a:pPr indent="0" lvl="0" marL="0" rtl="0" algn="ctr">
                        <a:spcBef>
                          <a:spcPts val="0"/>
                        </a:spcBef>
                        <a:spcAft>
                          <a:spcPts val="0"/>
                        </a:spcAft>
                        <a:buNone/>
                      </a:pPr>
                      <a:r>
                        <a:rPr lang="fr" sz="1000"/>
                        <a:t>10</a:t>
                      </a:r>
                      <a:endParaRPr sz="1000"/>
                    </a:p>
                  </a:txBody>
                  <a:tcPr marT="91425" marB="91425" marR="91425" marL="91425"/>
                </a:tc>
              </a:tr>
              <a:tr h="342225">
                <a:tc>
                  <a:txBody>
                    <a:bodyPr/>
                    <a:lstStyle/>
                    <a:p>
                      <a:pPr indent="0" lvl="0" marL="0" rtl="0" algn="ctr">
                        <a:spcBef>
                          <a:spcPts val="0"/>
                        </a:spcBef>
                        <a:spcAft>
                          <a:spcPts val="0"/>
                        </a:spcAft>
                        <a:buNone/>
                      </a:pPr>
                      <a:r>
                        <a:rPr lang="fr" sz="1000"/>
                        <a:t>Niveau </a:t>
                      </a:r>
                      <a:r>
                        <a:rPr lang="fr" sz="1000"/>
                        <a:t>1</a:t>
                      </a:r>
                      <a:endParaRPr sz="1000"/>
                    </a:p>
                  </a:txBody>
                  <a:tcPr marT="91425" marB="91425" marR="91425" marL="91425"/>
                </a:tc>
                <a:tc>
                  <a:txBody>
                    <a:bodyPr/>
                    <a:lstStyle/>
                    <a:p>
                      <a:pPr indent="0" lvl="0" marL="0" rtl="0" algn="ctr">
                        <a:spcBef>
                          <a:spcPts val="0"/>
                        </a:spcBef>
                        <a:spcAft>
                          <a:spcPts val="0"/>
                        </a:spcAft>
                        <a:buNone/>
                      </a:pPr>
                      <a:r>
                        <a:rPr lang="fr" sz="1000"/>
                        <a:t>10 +2</a:t>
                      </a:r>
                      <a:endParaRPr sz="1000"/>
                    </a:p>
                  </a:txBody>
                  <a:tcPr marT="91425" marB="91425" marR="91425" marL="91425"/>
                </a:tc>
              </a:tr>
              <a:tr h="342225">
                <a:tc>
                  <a:txBody>
                    <a:bodyPr/>
                    <a:lstStyle/>
                    <a:p>
                      <a:pPr indent="0" lvl="0" marL="0" rtl="0" algn="ctr">
                        <a:spcBef>
                          <a:spcPts val="0"/>
                        </a:spcBef>
                        <a:spcAft>
                          <a:spcPts val="0"/>
                        </a:spcAft>
                        <a:buNone/>
                      </a:pPr>
                      <a:r>
                        <a:rPr lang="fr" sz="1000"/>
                        <a:t>Niveau</a:t>
                      </a:r>
                      <a:r>
                        <a:rPr lang="fr" sz="1000"/>
                        <a:t> 2</a:t>
                      </a:r>
                      <a:endParaRPr sz="1000"/>
                    </a:p>
                  </a:txBody>
                  <a:tcPr marT="91425" marB="91425" marR="91425" marL="91425"/>
                </a:tc>
                <a:tc>
                  <a:txBody>
                    <a:bodyPr/>
                    <a:lstStyle/>
                    <a:p>
                      <a:pPr indent="0" lvl="0" marL="0" rtl="0" algn="ctr">
                        <a:spcBef>
                          <a:spcPts val="0"/>
                        </a:spcBef>
                        <a:spcAft>
                          <a:spcPts val="0"/>
                        </a:spcAft>
                        <a:buNone/>
                      </a:pPr>
                      <a:r>
                        <a:rPr lang="fr" sz="1000"/>
                        <a:t>10 +4</a:t>
                      </a:r>
                      <a:endParaRPr sz="1000"/>
                    </a:p>
                  </a:txBody>
                  <a:tcPr marT="91425" marB="91425" marR="91425" marL="91425"/>
                </a:tc>
              </a:tr>
              <a:tr h="342225">
                <a:tc>
                  <a:txBody>
                    <a:bodyPr/>
                    <a:lstStyle/>
                    <a:p>
                      <a:pPr indent="0" lvl="0" marL="0" rtl="0" algn="ctr">
                        <a:spcBef>
                          <a:spcPts val="0"/>
                        </a:spcBef>
                        <a:spcAft>
                          <a:spcPts val="0"/>
                        </a:spcAft>
                        <a:buNone/>
                      </a:pPr>
                      <a:r>
                        <a:rPr lang="fr" sz="1000"/>
                        <a:t>Niveau </a:t>
                      </a:r>
                      <a:r>
                        <a:rPr lang="fr" sz="1000"/>
                        <a:t>3</a:t>
                      </a:r>
                      <a:endParaRPr sz="1000"/>
                    </a:p>
                  </a:txBody>
                  <a:tcPr marT="91425" marB="91425" marR="91425" marL="91425"/>
                </a:tc>
                <a:tc>
                  <a:txBody>
                    <a:bodyPr/>
                    <a:lstStyle/>
                    <a:p>
                      <a:pPr indent="0" lvl="0" marL="0" rtl="0" algn="ctr">
                        <a:spcBef>
                          <a:spcPts val="0"/>
                        </a:spcBef>
                        <a:spcAft>
                          <a:spcPts val="0"/>
                        </a:spcAft>
                        <a:buNone/>
                      </a:pPr>
                      <a:r>
                        <a:rPr lang="fr" sz="1000"/>
                        <a:t>10 +6</a:t>
                      </a:r>
                      <a:endParaRPr sz="1000"/>
                    </a:p>
                  </a:txBody>
                  <a:tcPr marT="91425" marB="91425" marR="91425" marL="91425"/>
                </a:tc>
              </a:tr>
              <a:tr h="342225">
                <a:tc>
                  <a:txBody>
                    <a:bodyPr/>
                    <a:lstStyle/>
                    <a:p>
                      <a:pPr indent="0" lvl="0" marL="0" rtl="0" algn="ctr">
                        <a:spcBef>
                          <a:spcPts val="0"/>
                        </a:spcBef>
                        <a:spcAft>
                          <a:spcPts val="0"/>
                        </a:spcAft>
                        <a:buNone/>
                      </a:pPr>
                      <a:r>
                        <a:rPr lang="fr" sz="1000"/>
                        <a:t>… Niveau 10</a:t>
                      </a:r>
                      <a:endParaRPr sz="1000"/>
                    </a:p>
                  </a:txBody>
                  <a:tcPr marT="91425" marB="91425" marR="91425" marL="91425"/>
                </a:tc>
                <a:tc>
                  <a:txBody>
                    <a:bodyPr/>
                    <a:lstStyle/>
                    <a:p>
                      <a:pPr indent="0" lvl="0" marL="0" rtl="0" algn="ctr">
                        <a:spcBef>
                          <a:spcPts val="0"/>
                        </a:spcBef>
                        <a:spcAft>
                          <a:spcPts val="0"/>
                        </a:spcAft>
                        <a:buNone/>
                      </a:pPr>
                      <a:r>
                        <a:rPr lang="fr" sz="1000"/>
                        <a:t>… 10 +20</a:t>
                      </a:r>
                      <a:endParaRPr sz="1000"/>
                    </a:p>
                  </a:txBody>
                  <a:tcPr marT="91425" marB="91425" marR="91425" marL="91425"/>
                </a:tc>
              </a:tr>
            </a:tbl>
          </a:graphicData>
        </a:graphic>
      </p:graphicFrame>
      <p:sp>
        <p:nvSpPr>
          <p:cNvPr id="108" name="Google Shape;108;p23"/>
          <p:cNvSpPr txBox="1"/>
          <p:nvPr/>
        </p:nvSpPr>
        <p:spPr>
          <a:xfrm>
            <a:off x="230600" y="4011775"/>
            <a:ext cx="8371500" cy="100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950">
                <a:solidFill>
                  <a:schemeClr val="lt1"/>
                </a:solidFill>
              </a:rPr>
              <a:t>Autre paramètre, imaginons que </a:t>
            </a:r>
            <a:r>
              <a:rPr b="1" lang="fr" sz="950">
                <a:solidFill>
                  <a:schemeClr val="lt1"/>
                </a:solidFill>
              </a:rPr>
              <a:t>personne A</a:t>
            </a:r>
            <a:r>
              <a:rPr lang="fr" sz="950">
                <a:solidFill>
                  <a:schemeClr val="lt1"/>
                </a:solidFill>
              </a:rPr>
              <a:t> et </a:t>
            </a:r>
            <a:r>
              <a:rPr b="1" lang="fr" sz="950">
                <a:solidFill>
                  <a:schemeClr val="lt1"/>
                </a:solidFill>
              </a:rPr>
              <a:t>personne B</a:t>
            </a:r>
            <a:r>
              <a:rPr lang="fr" sz="950">
                <a:solidFill>
                  <a:schemeClr val="lt1"/>
                </a:solidFill>
              </a:rPr>
              <a:t> </a:t>
            </a:r>
            <a:r>
              <a:rPr lang="fr" sz="950">
                <a:solidFill>
                  <a:schemeClr val="lt1"/>
                </a:solidFill>
              </a:rPr>
              <a:t>s'envoie</a:t>
            </a:r>
            <a:r>
              <a:rPr lang="fr" sz="950">
                <a:solidFill>
                  <a:schemeClr val="lt1"/>
                </a:solidFill>
              </a:rPr>
              <a:t> des messages, chaque message vaut de base 10pts mais ils parlent à d’autre personnes, donc pas de bonus</a:t>
            </a:r>
            <a:r>
              <a:rPr lang="fr" sz="950">
                <a:solidFill>
                  <a:schemeClr val="lt1"/>
                </a:solidFill>
              </a:rPr>
              <a:t>,</a:t>
            </a:r>
            <a:r>
              <a:rPr lang="fr" sz="950">
                <a:solidFill>
                  <a:schemeClr val="lt1"/>
                </a:solidFill>
              </a:rPr>
              <a:t> alors leur jauge d’affinité globale est censé être de 20pts. </a:t>
            </a:r>
            <a:endParaRPr sz="950">
              <a:solidFill>
                <a:schemeClr val="lt1"/>
              </a:solidFill>
            </a:endParaRPr>
          </a:p>
          <a:p>
            <a:pPr indent="0" lvl="0" marL="0" rtl="0" algn="l">
              <a:spcBef>
                <a:spcPts val="0"/>
              </a:spcBef>
              <a:spcAft>
                <a:spcPts val="0"/>
              </a:spcAft>
              <a:buNone/>
            </a:pPr>
            <a:r>
              <a:rPr lang="fr" sz="950">
                <a:solidFill>
                  <a:schemeClr val="lt1"/>
                </a:solidFill>
              </a:rPr>
              <a:t>Mais non, car il y a également un malus, pour chaque personne en contact en parallèle, la base de point obtenue est diminuée de 0.5 ptn. Donc, si </a:t>
            </a:r>
            <a:r>
              <a:rPr b="1" lang="fr" sz="950">
                <a:solidFill>
                  <a:schemeClr val="lt1"/>
                </a:solidFill>
              </a:rPr>
              <a:t>A</a:t>
            </a:r>
            <a:r>
              <a:rPr lang="fr" sz="950">
                <a:solidFill>
                  <a:schemeClr val="lt1"/>
                </a:solidFill>
              </a:rPr>
              <a:t> parle à 3 personne en même temps, </a:t>
            </a:r>
            <a:r>
              <a:rPr b="1" lang="fr" sz="950">
                <a:solidFill>
                  <a:schemeClr val="lt1"/>
                </a:solidFill>
              </a:rPr>
              <a:t>A</a:t>
            </a:r>
            <a:r>
              <a:rPr lang="fr" sz="950">
                <a:solidFill>
                  <a:schemeClr val="lt1"/>
                </a:solidFill>
              </a:rPr>
              <a:t> ne donnera que 10-(0.5 x 3) = 8.5pts, alors que </a:t>
            </a:r>
            <a:r>
              <a:rPr b="1" lang="fr" sz="950">
                <a:solidFill>
                  <a:schemeClr val="lt1"/>
                </a:solidFill>
              </a:rPr>
              <a:t>B</a:t>
            </a:r>
            <a:r>
              <a:rPr lang="fr" sz="950">
                <a:solidFill>
                  <a:schemeClr val="lt1"/>
                </a:solidFill>
              </a:rPr>
              <a:t> 10, ce qui ralentira la progression des paliers d'affinités. </a:t>
            </a:r>
            <a:endParaRPr sz="950">
              <a:solidFill>
                <a:schemeClr val="lt1"/>
              </a:solidFill>
            </a:endParaRPr>
          </a:p>
          <a:p>
            <a:pPr indent="0" lvl="0" marL="0" rtl="0" algn="l">
              <a:spcBef>
                <a:spcPts val="0"/>
              </a:spcBef>
              <a:spcAft>
                <a:spcPts val="0"/>
              </a:spcAft>
              <a:buNone/>
            </a:pPr>
            <a:r>
              <a:t/>
            </a:r>
            <a:endParaRPr sz="1100">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2" name="Shape 112"/>
        <p:cNvGrpSpPr/>
        <p:nvPr/>
      </p:nvGrpSpPr>
      <p:grpSpPr>
        <a:xfrm>
          <a:off x="0" y="0"/>
          <a:ext cx="0" cy="0"/>
          <a:chOff x="0" y="0"/>
          <a:chExt cx="0" cy="0"/>
        </a:xfrm>
      </p:grpSpPr>
      <p:sp>
        <p:nvSpPr>
          <p:cNvPr id="113" name="Google Shape;113;p24"/>
          <p:cNvSpPr txBox="1"/>
          <p:nvPr>
            <p:ph idx="1" type="body"/>
          </p:nvPr>
        </p:nvSpPr>
        <p:spPr>
          <a:xfrm>
            <a:off x="311700" y="473400"/>
            <a:ext cx="8520600" cy="4197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950" u="sng">
                <a:solidFill>
                  <a:schemeClr val="lt1"/>
                </a:solidFill>
              </a:rPr>
              <a:t>Paliers d’affinité</a:t>
            </a:r>
            <a:endParaRPr sz="950" u="sng">
              <a:solidFill>
                <a:schemeClr val="lt1"/>
              </a:solidFill>
            </a:endParaRPr>
          </a:p>
          <a:p>
            <a:pPr indent="0" lvl="0" marL="0" rtl="0" algn="l">
              <a:spcBef>
                <a:spcPts val="1200"/>
              </a:spcBef>
              <a:spcAft>
                <a:spcPts val="0"/>
              </a:spcAft>
              <a:buNone/>
            </a:pPr>
            <a:r>
              <a:rPr lang="fr" sz="950">
                <a:solidFill>
                  <a:schemeClr val="lt1"/>
                </a:solidFill>
              </a:rPr>
              <a:t>Les paliers d'affinité (à ne pas confondre avec les “niveau” vu précédemment, qui eux ne sont pas visible et n’impact que le nombre de points gagnés par interaction) sont des étapes à à atteindre en fonction d’un certain nombre de points d’affinité atteints, et qui permettent de débloquer divers bonus d'activités à deux in-game, des gifts, et surtout, des points d'expérience individuel, donc, plus on parle avec la même personne, en la privilégiant elle spécifiquement, plus on passe des paliers d’affinités haut avec cette personne, et plus haut sont les paliers passés, plus haute est </a:t>
            </a:r>
            <a:r>
              <a:rPr lang="fr" sz="950">
                <a:solidFill>
                  <a:schemeClr val="lt1"/>
                </a:solidFill>
              </a:rPr>
              <a:t>l'expérience</a:t>
            </a:r>
            <a:r>
              <a:rPr lang="fr" sz="950">
                <a:solidFill>
                  <a:schemeClr val="lt1"/>
                </a:solidFill>
              </a:rPr>
              <a:t> qu'on gagne, par exemple, passer le palier 1 avec 10 personnes ne donnera pas autant de point </a:t>
            </a:r>
            <a:r>
              <a:rPr lang="fr" sz="950">
                <a:solidFill>
                  <a:schemeClr val="lt1"/>
                </a:solidFill>
              </a:rPr>
              <a:t>d'expérience</a:t>
            </a:r>
            <a:r>
              <a:rPr lang="fr" sz="950">
                <a:solidFill>
                  <a:schemeClr val="lt1"/>
                </a:solidFill>
              </a:rPr>
              <a:t> que le palier 3 avec une seule.</a:t>
            </a:r>
            <a:endParaRPr sz="950">
              <a:solidFill>
                <a:schemeClr val="lt1"/>
              </a:solidFill>
            </a:endParaRPr>
          </a:p>
          <a:p>
            <a:pPr indent="0" lvl="0" marL="0" rtl="0" algn="l">
              <a:spcBef>
                <a:spcPts val="1200"/>
              </a:spcBef>
              <a:spcAft>
                <a:spcPts val="0"/>
              </a:spcAft>
              <a:buNone/>
            </a:pPr>
            <a:r>
              <a:t/>
            </a:r>
            <a:endParaRPr sz="950">
              <a:solidFill>
                <a:schemeClr val="lt1"/>
              </a:solidFill>
            </a:endParaRPr>
          </a:p>
          <a:p>
            <a:pPr indent="0" lvl="0" marL="0" rtl="0" algn="l">
              <a:spcBef>
                <a:spcPts val="1200"/>
              </a:spcBef>
              <a:spcAft>
                <a:spcPts val="0"/>
              </a:spcAft>
              <a:buNone/>
            </a:pPr>
            <a:r>
              <a:rPr lang="fr" sz="950" u="sng">
                <a:solidFill>
                  <a:schemeClr val="lt1"/>
                </a:solidFill>
              </a:rPr>
              <a:t>Les point d'expérience</a:t>
            </a:r>
            <a:endParaRPr sz="950" u="sng">
              <a:solidFill>
                <a:schemeClr val="lt1"/>
              </a:solidFill>
            </a:endParaRPr>
          </a:p>
          <a:p>
            <a:pPr indent="0" lvl="0" marL="0" rtl="0" algn="l">
              <a:spcBef>
                <a:spcPts val="1200"/>
              </a:spcBef>
              <a:spcAft>
                <a:spcPts val="0"/>
              </a:spcAft>
              <a:buNone/>
            </a:pPr>
            <a:r>
              <a:rPr lang="fr" sz="950">
                <a:solidFill>
                  <a:schemeClr val="lt1"/>
                </a:solidFill>
              </a:rPr>
              <a:t>C'est ce qui va permettre à l'utilisateur de monter de niveau individuellement et de débloquer l'accès à des équipements, du mobilier pour son cocoon, ou l'accès à certaines fonctionnalités plus avancées comme les quêtes / aventures.</a:t>
            </a:r>
            <a:endParaRPr sz="950">
              <a:solidFill>
                <a:schemeClr val="lt1"/>
              </a:solidFill>
            </a:endParaRPr>
          </a:p>
          <a:p>
            <a:pPr indent="0" lvl="0" marL="0" rtl="0" algn="l">
              <a:spcBef>
                <a:spcPts val="1200"/>
              </a:spcBef>
              <a:spcAft>
                <a:spcPts val="0"/>
              </a:spcAft>
              <a:buNone/>
            </a:pPr>
            <a:r>
              <a:t/>
            </a:r>
            <a:endParaRPr sz="950">
              <a:solidFill>
                <a:schemeClr val="lt1"/>
              </a:solidFill>
            </a:endParaRPr>
          </a:p>
          <a:p>
            <a:pPr indent="0" lvl="0" marL="0" rtl="0" algn="l">
              <a:spcBef>
                <a:spcPts val="1200"/>
              </a:spcBef>
              <a:spcAft>
                <a:spcPts val="0"/>
              </a:spcAft>
              <a:buNone/>
            </a:pPr>
            <a:r>
              <a:rPr b="1" lang="fr" sz="950">
                <a:solidFill>
                  <a:schemeClr val="lt1"/>
                </a:solidFill>
              </a:rPr>
              <a:t>L'objectif derrière ce système, est de mettre l'accent sur le fait de s'investir le plus possible sur un match à la fois et limiter la dynamique actuelle relationnelle de fast-matching poussant à matcher et très vite se lasser par manque d’investissement.</a:t>
            </a:r>
            <a:endParaRPr b="1" sz="1100"/>
          </a:p>
          <a:p>
            <a:pPr indent="0" lvl="0" marL="0" rtl="0" algn="l">
              <a:spcBef>
                <a:spcPts val="1200"/>
              </a:spcBef>
              <a:spcAft>
                <a:spcPts val="1200"/>
              </a:spcAft>
              <a:buNone/>
            </a:pPr>
            <a:r>
              <a:t/>
            </a:r>
            <a:endParaRPr sz="1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7" name="Shape 117"/>
        <p:cNvGrpSpPr/>
        <p:nvPr/>
      </p:nvGrpSpPr>
      <p:grpSpPr>
        <a:xfrm>
          <a:off x="0" y="0"/>
          <a:ext cx="0" cy="0"/>
          <a:chOff x="0" y="0"/>
          <a:chExt cx="0" cy="0"/>
        </a:xfrm>
      </p:grpSpPr>
      <p:sp>
        <p:nvSpPr>
          <p:cNvPr id="118" name="Google Shape;118;p25"/>
          <p:cNvSpPr txBox="1"/>
          <p:nvPr>
            <p:ph type="title"/>
          </p:nvPr>
        </p:nvSpPr>
        <p:spPr>
          <a:xfrm>
            <a:off x="3716375" y="2383800"/>
            <a:ext cx="15078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sz="1700">
                <a:solidFill>
                  <a:schemeClr val="lt1"/>
                </a:solidFill>
              </a:rPr>
              <a:t>Diagrammes</a:t>
            </a:r>
            <a:endParaRPr b="1" sz="17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2" name="Shape 122"/>
        <p:cNvGrpSpPr/>
        <p:nvPr/>
      </p:nvGrpSpPr>
      <p:grpSpPr>
        <a:xfrm>
          <a:off x="0" y="0"/>
          <a:ext cx="0" cy="0"/>
          <a:chOff x="0" y="0"/>
          <a:chExt cx="0" cy="0"/>
        </a:xfrm>
      </p:grpSpPr>
      <p:pic>
        <p:nvPicPr>
          <p:cNvPr id="123" name="Google Shape;123;p26"/>
          <p:cNvPicPr preferRelativeResize="0"/>
          <p:nvPr/>
        </p:nvPicPr>
        <p:blipFill>
          <a:blip r:embed="rId3">
            <a:alphaModFix/>
          </a:blip>
          <a:stretch>
            <a:fillRect/>
          </a:stretch>
        </p:blipFill>
        <p:spPr>
          <a:xfrm>
            <a:off x="1920950" y="152400"/>
            <a:ext cx="5170698" cy="483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7" name="Shape 127"/>
        <p:cNvGrpSpPr/>
        <p:nvPr/>
      </p:nvGrpSpPr>
      <p:grpSpPr>
        <a:xfrm>
          <a:off x="0" y="0"/>
          <a:ext cx="0" cy="0"/>
          <a:chOff x="0" y="0"/>
          <a:chExt cx="0" cy="0"/>
        </a:xfrm>
      </p:grpSpPr>
      <p:pic>
        <p:nvPicPr>
          <p:cNvPr id="128" name="Google Shape;128;p27"/>
          <p:cNvPicPr preferRelativeResize="0"/>
          <p:nvPr/>
        </p:nvPicPr>
        <p:blipFill>
          <a:blip r:embed="rId3">
            <a:alphaModFix/>
          </a:blip>
          <a:stretch>
            <a:fillRect/>
          </a:stretch>
        </p:blipFill>
        <p:spPr>
          <a:xfrm>
            <a:off x="1328075" y="272138"/>
            <a:ext cx="6226024" cy="4599225"/>
          </a:xfrm>
          <a:prstGeom prst="rect">
            <a:avLst/>
          </a:prstGeom>
          <a:noFill/>
          <a:ln>
            <a:noFill/>
          </a:ln>
        </p:spPr>
      </p:pic>
      <p:sp>
        <p:nvSpPr>
          <p:cNvPr id="129" name="Google Shape;129;p27"/>
          <p:cNvSpPr txBox="1"/>
          <p:nvPr/>
        </p:nvSpPr>
        <p:spPr>
          <a:xfrm>
            <a:off x="2291000" y="363425"/>
            <a:ext cx="410400" cy="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 sz="600">
                <a:solidFill>
                  <a:schemeClr val="lt1"/>
                </a:solidFill>
              </a:rPr>
              <a:t>User</a:t>
            </a:r>
            <a:endParaRPr b="1" sz="6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3" name="Shape 133"/>
        <p:cNvGrpSpPr/>
        <p:nvPr/>
      </p:nvGrpSpPr>
      <p:grpSpPr>
        <a:xfrm>
          <a:off x="0" y="0"/>
          <a:ext cx="0" cy="0"/>
          <a:chOff x="0" y="0"/>
          <a:chExt cx="0" cy="0"/>
        </a:xfrm>
      </p:grpSpPr>
      <p:pic>
        <p:nvPicPr>
          <p:cNvPr id="134" name="Google Shape;134;p28"/>
          <p:cNvPicPr preferRelativeResize="0"/>
          <p:nvPr/>
        </p:nvPicPr>
        <p:blipFill>
          <a:blip r:embed="rId3">
            <a:alphaModFix/>
          </a:blip>
          <a:stretch>
            <a:fillRect/>
          </a:stretch>
        </p:blipFill>
        <p:spPr>
          <a:xfrm>
            <a:off x="2287075" y="192950"/>
            <a:ext cx="4412836" cy="48387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8" name="Shape 138"/>
        <p:cNvGrpSpPr/>
        <p:nvPr/>
      </p:nvGrpSpPr>
      <p:grpSpPr>
        <a:xfrm>
          <a:off x="0" y="0"/>
          <a:ext cx="0" cy="0"/>
          <a:chOff x="0" y="0"/>
          <a:chExt cx="0" cy="0"/>
        </a:xfrm>
      </p:grpSpPr>
      <p:sp>
        <p:nvSpPr>
          <p:cNvPr id="139" name="Google Shape;139;p29"/>
          <p:cNvSpPr txBox="1"/>
          <p:nvPr>
            <p:ph idx="1" type="body"/>
          </p:nvPr>
        </p:nvSpPr>
        <p:spPr>
          <a:xfrm>
            <a:off x="311700" y="3416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sz="1700">
                <a:solidFill>
                  <a:schemeClr val="lt1"/>
                </a:solidFill>
              </a:rPr>
              <a:t>SWOT</a:t>
            </a:r>
            <a:endParaRPr b="1" sz="1700">
              <a:solidFill>
                <a:schemeClr val="lt1"/>
              </a:solidFill>
            </a:endParaRPr>
          </a:p>
          <a:p>
            <a:pPr indent="0" lvl="0" marL="0" rtl="0" algn="l">
              <a:spcBef>
                <a:spcPts val="1200"/>
              </a:spcBef>
              <a:spcAft>
                <a:spcPts val="1200"/>
              </a:spcAft>
              <a:buNone/>
            </a:pPr>
            <a:r>
              <a:t/>
            </a:r>
            <a:endParaRPr sz="950">
              <a:solidFill>
                <a:schemeClr val="lt1"/>
              </a:solidFill>
            </a:endParaRPr>
          </a:p>
        </p:txBody>
      </p:sp>
      <p:pic>
        <p:nvPicPr>
          <p:cNvPr id="140" name="Google Shape;140;p29"/>
          <p:cNvPicPr preferRelativeResize="0"/>
          <p:nvPr/>
        </p:nvPicPr>
        <p:blipFill>
          <a:blip r:embed="rId3">
            <a:alphaModFix/>
          </a:blip>
          <a:stretch>
            <a:fillRect/>
          </a:stretch>
        </p:blipFill>
        <p:spPr>
          <a:xfrm>
            <a:off x="2285900" y="1070125"/>
            <a:ext cx="4572201" cy="3273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4" name="Shape 144"/>
        <p:cNvGrpSpPr/>
        <p:nvPr/>
      </p:nvGrpSpPr>
      <p:grpSpPr>
        <a:xfrm>
          <a:off x="0" y="0"/>
          <a:ext cx="0" cy="0"/>
          <a:chOff x="0" y="0"/>
          <a:chExt cx="0" cy="0"/>
        </a:xfrm>
      </p:grpSpPr>
      <p:graphicFrame>
        <p:nvGraphicFramePr>
          <p:cNvPr id="145" name="Google Shape;145;p30"/>
          <p:cNvGraphicFramePr/>
          <p:nvPr/>
        </p:nvGraphicFramePr>
        <p:xfrm>
          <a:off x="622100" y="1252025"/>
          <a:ext cx="3000000" cy="3000000"/>
        </p:xfrm>
        <a:graphic>
          <a:graphicData uri="http://schemas.openxmlformats.org/drawingml/2006/table">
            <a:tbl>
              <a:tblPr>
                <a:noFill/>
                <a:tableStyleId>{34258AB9-46E0-4123-B61F-2AD33E7A130C}</a:tableStyleId>
              </a:tblPr>
              <a:tblGrid>
                <a:gridCol w="1777100"/>
                <a:gridCol w="1137425"/>
                <a:gridCol w="1152675"/>
                <a:gridCol w="1535250"/>
              </a:tblGrid>
              <a:tr h="247575">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rPr lang="fr" sz="1100">
                          <a:solidFill>
                            <a:srgbClr val="434343"/>
                          </a:solidFill>
                        </a:rPr>
                        <a:t>Tulia</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rPr lang="fr" sz="1100">
                          <a:solidFill>
                            <a:srgbClr val="434343"/>
                          </a:solidFill>
                        </a:rPr>
                        <a:t>Tinder</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rPr lang="fr" sz="1100">
                          <a:solidFill>
                            <a:srgbClr val="434343"/>
                          </a:solidFill>
                        </a:rPr>
                        <a:t>Fruitz</a:t>
                      </a:r>
                      <a:endParaRPr sz="1100">
                        <a:solidFill>
                          <a:srgbClr val="434343"/>
                        </a:solidFill>
                      </a:endParaRPr>
                    </a:p>
                  </a:txBody>
                  <a:tcPr marT="63500" marB="63500" marR="63500" marL="63500"/>
                </a:tc>
              </a:tr>
              <a:tr h="247575">
                <a:tc>
                  <a:txBody>
                    <a:bodyPr/>
                    <a:lstStyle/>
                    <a:p>
                      <a:pPr indent="0" lvl="0" marL="0" rtl="0" algn="ctr">
                        <a:spcBef>
                          <a:spcPts val="0"/>
                        </a:spcBef>
                        <a:spcAft>
                          <a:spcPts val="0"/>
                        </a:spcAft>
                        <a:buNone/>
                      </a:pPr>
                      <a:r>
                        <a:rPr lang="fr" sz="1100">
                          <a:solidFill>
                            <a:srgbClr val="434343"/>
                          </a:solidFill>
                        </a:rPr>
                        <a:t>Affinité</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FF0000"/>
                    </a:solidFill>
                  </a:tcPr>
                </a:tc>
              </a:tr>
              <a:tr h="247575">
                <a:tc>
                  <a:txBody>
                    <a:bodyPr/>
                    <a:lstStyle/>
                    <a:p>
                      <a:pPr indent="0" lvl="0" marL="0" rtl="0" algn="ctr">
                        <a:spcBef>
                          <a:spcPts val="0"/>
                        </a:spcBef>
                        <a:spcAft>
                          <a:spcPts val="0"/>
                        </a:spcAft>
                        <a:buNone/>
                      </a:pPr>
                      <a:r>
                        <a:rPr lang="fr" sz="1100">
                          <a:solidFill>
                            <a:srgbClr val="434343"/>
                          </a:solidFill>
                        </a:rPr>
                        <a:t>Géolocalisation</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r>
              <a:tr h="247575">
                <a:tc>
                  <a:txBody>
                    <a:bodyPr/>
                    <a:lstStyle/>
                    <a:p>
                      <a:pPr indent="0" lvl="0" marL="0" rtl="0" algn="ctr">
                        <a:spcBef>
                          <a:spcPts val="0"/>
                        </a:spcBef>
                        <a:spcAft>
                          <a:spcPts val="0"/>
                        </a:spcAft>
                        <a:buNone/>
                      </a:pPr>
                      <a:r>
                        <a:rPr lang="fr" sz="1100">
                          <a:solidFill>
                            <a:srgbClr val="434343"/>
                          </a:solidFill>
                        </a:rPr>
                        <a:t>Gamification RPG</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FF00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FF0000"/>
                    </a:solidFill>
                  </a:tcPr>
                </a:tc>
              </a:tr>
              <a:tr h="247575">
                <a:tc>
                  <a:txBody>
                    <a:bodyPr/>
                    <a:lstStyle/>
                    <a:p>
                      <a:pPr indent="0" lvl="0" marL="0" rtl="0" algn="ctr">
                        <a:spcBef>
                          <a:spcPts val="0"/>
                        </a:spcBef>
                        <a:spcAft>
                          <a:spcPts val="0"/>
                        </a:spcAft>
                        <a:buNone/>
                      </a:pPr>
                      <a:r>
                        <a:rPr lang="fr" sz="1100">
                          <a:solidFill>
                            <a:srgbClr val="434343"/>
                          </a:solidFill>
                        </a:rPr>
                        <a:t>Android / iOs</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r>
              <a:tr h="288300">
                <a:tc>
                  <a:txBody>
                    <a:bodyPr/>
                    <a:lstStyle/>
                    <a:p>
                      <a:pPr indent="0" lvl="0" marL="0" rtl="0" algn="ctr">
                        <a:spcBef>
                          <a:spcPts val="0"/>
                        </a:spcBef>
                        <a:spcAft>
                          <a:spcPts val="0"/>
                        </a:spcAft>
                        <a:buNone/>
                      </a:pPr>
                      <a:r>
                        <a:rPr lang="fr" sz="1100">
                          <a:solidFill>
                            <a:srgbClr val="434343"/>
                          </a:solidFill>
                        </a:rPr>
                        <a:t>2FA</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B7B7B7"/>
                    </a:solidFill>
                  </a:tcPr>
                </a:tc>
              </a:tr>
              <a:tr h="247575">
                <a:tc>
                  <a:txBody>
                    <a:bodyPr/>
                    <a:lstStyle/>
                    <a:p>
                      <a:pPr indent="0" lvl="0" marL="0" rtl="0" algn="ctr">
                        <a:spcBef>
                          <a:spcPts val="0"/>
                        </a:spcBef>
                        <a:spcAft>
                          <a:spcPts val="0"/>
                        </a:spcAft>
                        <a:buNone/>
                      </a:pPr>
                      <a:r>
                        <a:rPr lang="fr" sz="1100">
                          <a:solidFill>
                            <a:srgbClr val="434343"/>
                          </a:solidFill>
                        </a:rPr>
                        <a:t>Certification utilisateur</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r>
              <a:tr h="389775">
                <a:tc>
                  <a:txBody>
                    <a:bodyPr/>
                    <a:lstStyle/>
                    <a:p>
                      <a:pPr indent="0" lvl="0" marL="0" rtl="0" algn="ctr">
                        <a:spcBef>
                          <a:spcPts val="0"/>
                        </a:spcBef>
                        <a:spcAft>
                          <a:spcPts val="0"/>
                        </a:spcAft>
                        <a:buNone/>
                      </a:pPr>
                      <a:r>
                        <a:rPr lang="fr" sz="1100">
                          <a:solidFill>
                            <a:srgbClr val="434343"/>
                          </a:solidFill>
                        </a:rPr>
                        <a:t>   Usage gratuit pour fonction de base</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r>
              <a:tr h="247575">
                <a:tc>
                  <a:txBody>
                    <a:bodyPr/>
                    <a:lstStyle/>
                    <a:p>
                      <a:pPr indent="0" lvl="0" marL="0" rtl="0" algn="ctr">
                        <a:spcBef>
                          <a:spcPts val="0"/>
                        </a:spcBef>
                        <a:spcAft>
                          <a:spcPts val="0"/>
                        </a:spcAft>
                        <a:buNone/>
                      </a:pPr>
                      <a:r>
                        <a:rPr lang="fr" sz="1100">
                          <a:solidFill>
                            <a:srgbClr val="434343"/>
                          </a:solidFill>
                        </a:rPr>
                        <a:t>Abonnement Premium</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FF00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r>
              <a:tr h="389775">
                <a:tc>
                  <a:txBody>
                    <a:bodyPr/>
                    <a:lstStyle/>
                    <a:p>
                      <a:pPr indent="0" lvl="0" marL="0" rtl="0" algn="ctr">
                        <a:spcBef>
                          <a:spcPts val="0"/>
                        </a:spcBef>
                        <a:spcAft>
                          <a:spcPts val="0"/>
                        </a:spcAft>
                        <a:buNone/>
                      </a:pPr>
                      <a:r>
                        <a:rPr lang="fr" sz="1100">
                          <a:solidFill>
                            <a:srgbClr val="434343"/>
                          </a:solidFill>
                        </a:rPr>
                        <a:t>Paiement unique (pour fonction premium)</a:t>
                      </a:r>
                      <a:endParaRPr sz="1100">
                        <a:solidFill>
                          <a:srgbClr val="434343"/>
                        </a:solidFill>
                      </a:endParaRPr>
                    </a:p>
                  </a:txBody>
                  <a:tcPr marT="63500" marB="63500" marR="63500" marL="63500"/>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00FF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FF0000"/>
                    </a:solidFill>
                  </a:tcPr>
                </a:tc>
                <a:tc>
                  <a:txBody>
                    <a:bodyPr/>
                    <a:lstStyle/>
                    <a:p>
                      <a:pPr indent="0" lvl="0" marL="0" rtl="0" algn="ctr">
                        <a:spcBef>
                          <a:spcPts val="0"/>
                        </a:spcBef>
                        <a:spcAft>
                          <a:spcPts val="0"/>
                        </a:spcAft>
                        <a:buNone/>
                      </a:pPr>
                      <a:r>
                        <a:t/>
                      </a:r>
                      <a:endParaRPr sz="1100">
                        <a:solidFill>
                          <a:srgbClr val="434343"/>
                        </a:solidFill>
                      </a:endParaRPr>
                    </a:p>
                  </a:txBody>
                  <a:tcPr marT="63500" marB="63500" marR="63500" marL="63500">
                    <a:solidFill>
                      <a:srgbClr val="FF0000"/>
                    </a:solidFill>
                  </a:tcPr>
                </a:tc>
              </a:tr>
            </a:tbl>
          </a:graphicData>
        </a:graphic>
      </p:graphicFrame>
      <p:sp>
        <p:nvSpPr>
          <p:cNvPr id="146" name="Google Shape;146;p30"/>
          <p:cNvSpPr txBox="1"/>
          <p:nvPr/>
        </p:nvSpPr>
        <p:spPr>
          <a:xfrm>
            <a:off x="390175" y="-162125"/>
            <a:ext cx="3029400" cy="1530300"/>
          </a:xfrm>
          <a:prstGeom prst="rect">
            <a:avLst/>
          </a:prstGeom>
          <a:noFill/>
          <a:ln>
            <a:noFill/>
          </a:ln>
        </p:spPr>
        <p:txBody>
          <a:bodyPr anchorCtr="0" anchor="ctr" bIns="91425" lIns="91425" spcFirstLastPara="1" rIns="91425" wrap="square" tIns="91425">
            <a:noAutofit/>
          </a:bodyPr>
          <a:lstStyle/>
          <a:p>
            <a:pPr indent="0" lvl="0" marL="0" marR="64049" rtl="0" algn="l">
              <a:lnSpc>
                <a:spcPct val="115000"/>
              </a:lnSpc>
              <a:spcBef>
                <a:spcPts val="1600"/>
              </a:spcBef>
              <a:spcAft>
                <a:spcPts val="0"/>
              </a:spcAft>
              <a:buNone/>
            </a:pPr>
            <a:r>
              <a:rPr b="1" lang="fr" sz="1700">
                <a:solidFill>
                  <a:srgbClr val="434343"/>
                </a:solidFill>
              </a:rPr>
              <a:t>Comparatif concurrence </a:t>
            </a:r>
            <a:endParaRPr b="1">
              <a:solidFill>
                <a:srgbClr val="434343"/>
              </a:solidFill>
            </a:endParaRPr>
          </a:p>
          <a:p>
            <a:pPr indent="0" lvl="0" marL="0" marR="64049" rtl="0" algn="l">
              <a:lnSpc>
                <a:spcPct val="115000"/>
              </a:lnSpc>
              <a:spcBef>
                <a:spcPts val="400"/>
              </a:spcBef>
              <a:spcAft>
                <a:spcPts val="0"/>
              </a:spcAft>
              <a:buNone/>
            </a:pPr>
            <a:r>
              <a:t/>
            </a:r>
            <a:endParaRPr sz="1100">
              <a:solidFill>
                <a:srgbClr val="434343"/>
              </a:solidFill>
            </a:endParaRPr>
          </a:p>
          <a:p>
            <a:pPr indent="0" lvl="0" marL="0" marR="64049" rtl="0" algn="l">
              <a:lnSpc>
                <a:spcPct val="115000"/>
              </a:lnSpc>
              <a:spcBef>
                <a:spcPts val="0"/>
              </a:spcBef>
              <a:spcAft>
                <a:spcPts val="0"/>
              </a:spcAft>
              <a:buNone/>
            </a:pPr>
            <a:r>
              <a:t/>
            </a:r>
            <a:endParaRPr/>
          </a:p>
        </p:txBody>
      </p:sp>
      <p:sp>
        <p:nvSpPr>
          <p:cNvPr id="147" name="Google Shape;147;p30"/>
          <p:cNvSpPr txBox="1"/>
          <p:nvPr/>
        </p:nvSpPr>
        <p:spPr>
          <a:xfrm>
            <a:off x="6660350" y="2532075"/>
            <a:ext cx="2645400" cy="2128500"/>
          </a:xfrm>
          <a:prstGeom prst="rect">
            <a:avLst/>
          </a:prstGeom>
          <a:noFill/>
          <a:ln>
            <a:noFill/>
          </a:ln>
        </p:spPr>
        <p:txBody>
          <a:bodyPr anchorCtr="0" anchor="t" bIns="91425" lIns="91425" spcFirstLastPara="1" rIns="91425" wrap="square" tIns="91425">
            <a:noAutofit/>
          </a:bodyPr>
          <a:lstStyle/>
          <a:p>
            <a:pPr indent="0" lvl="0" marL="0" marR="64049" rtl="0" algn="l">
              <a:lnSpc>
                <a:spcPct val="115000"/>
              </a:lnSpc>
              <a:spcBef>
                <a:spcPts val="0"/>
              </a:spcBef>
              <a:spcAft>
                <a:spcPts val="0"/>
              </a:spcAft>
              <a:buNone/>
            </a:pPr>
            <a:r>
              <a:rPr b="1" lang="fr" sz="1100">
                <a:solidFill>
                  <a:srgbClr val="434343"/>
                </a:solidFill>
              </a:rPr>
              <a:t>Vert : Présent</a:t>
            </a:r>
            <a:endParaRPr b="1" sz="1100">
              <a:solidFill>
                <a:srgbClr val="434343"/>
              </a:solidFill>
            </a:endParaRPr>
          </a:p>
          <a:p>
            <a:pPr indent="0" lvl="0" marL="0" marR="64049" rtl="0" algn="l">
              <a:lnSpc>
                <a:spcPct val="115000"/>
              </a:lnSpc>
              <a:spcBef>
                <a:spcPts val="0"/>
              </a:spcBef>
              <a:spcAft>
                <a:spcPts val="0"/>
              </a:spcAft>
              <a:buNone/>
            </a:pPr>
            <a:r>
              <a:rPr b="1" lang="fr" sz="1100">
                <a:solidFill>
                  <a:srgbClr val="434343"/>
                </a:solidFill>
              </a:rPr>
              <a:t>Rouge : Absent</a:t>
            </a:r>
            <a:endParaRPr b="1" sz="1100">
              <a:solidFill>
                <a:srgbClr val="434343"/>
              </a:solidFill>
            </a:endParaRPr>
          </a:p>
          <a:p>
            <a:pPr indent="0" lvl="0" marL="0" marR="64049" rtl="0" algn="l">
              <a:lnSpc>
                <a:spcPct val="115000"/>
              </a:lnSpc>
              <a:spcBef>
                <a:spcPts val="0"/>
              </a:spcBef>
              <a:spcAft>
                <a:spcPts val="0"/>
              </a:spcAft>
              <a:buNone/>
            </a:pPr>
            <a:r>
              <a:rPr b="1" lang="fr" sz="1100">
                <a:solidFill>
                  <a:srgbClr val="434343"/>
                </a:solidFill>
              </a:rPr>
              <a:t>Gris : À vérifier</a:t>
            </a:r>
            <a:endParaRPr/>
          </a:p>
          <a:p>
            <a:pPr indent="0" lvl="0" marL="0" rtl="0" algn="l">
              <a:spcBef>
                <a:spcPts val="0"/>
              </a:spcBef>
              <a:spcAft>
                <a:spcPts val="0"/>
              </a:spcAft>
              <a:buNone/>
            </a:pPr>
            <a:r>
              <a:t/>
            </a:r>
            <a:endParaRPr sz="1800">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1" name="Shape 151"/>
        <p:cNvGrpSpPr/>
        <p:nvPr/>
      </p:nvGrpSpPr>
      <p:grpSpPr>
        <a:xfrm>
          <a:off x="0" y="0"/>
          <a:ext cx="0" cy="0"/>
          <a:chOff x="0" y="0"/>
          <a:chExt cx="0" cy="0"/>
        </a:xfrm>
      </p:grpSpPr>
      <p:pic>
        <p:nvPicPr>
          <p:cNvPr id="152" name="Google Shape;152;p31"/>
          <p:cNvPicPr preferRelativeResize="0"/>
          <p:nvPr/>
        </p:nvPicPr>
        <p:blipFill>
          <a:blip r:embed="rId3">
            <a:alphaModFix/>
          </a:blip>
          <a:stretch>
            <a:fillRect/>
          </a:stretch>
        </p:blipFill>
        <p:spPr>
          <a:xfrm>
            <a:off x="192950" y="1671863"/>
            <a:ext cx="8839204" cy="1799779"/>
          </a:xfrm>
          <a:prstGeom prst="rect">
            <a:avLst/>
          </a:prstGeom>
          <a:noFill/>
          <a:ln>
            <a:noFill/>
          </a:ln>
        </p:spPr>
      </p:pic>
      <p:sp>
        <p:nvSpPr>
          <p:cNvPr id="153" name="Google Shape;153;p31"/>
          <p:cNvSpPr txBox="1"/>
          <p:nvPr/>
        </p:nvSpPr>
        <p:spPr>
          <a:xfrm>
            <a:off x="219600" y="347975"/>
            <a:ext cx="26148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 sz="1700">
                <a:solidFill>
                  <a:schemeClr val="lt1"/>
                </a:solidFill>
              </a:rPr>
              <a:t>Arborescence</a:t>
            </a:r>
            <a:endParaRPr b="1" sz="17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8" name="Shape 58"/>
        <p:cNvGrpSpPr/>
        <p:nvPr/>
      </p:nvGrpSpPr>
      <p:grpSpPr>
        <a:xfrm>
          <a:off x="0" y="0"/>
          <a:ext cx="0" cy="0"/>
          <a:chOff x="0" y="0"/>
          <a:chExt cx="0" cy="0"/>
        </a:xfrm>
      </p:grpSpPr>
      <p:pic>
        <p:nvPicPr>
          <p:cNvPr id="59" name="Google Shape;59;p14"/>
          <p:cNvPicPr preferRelativeResize="0"/>
          <p:nvPr/>
        </p:nvPicPr>
        <p:blipFill>
          <a:blip r:embed="rId3">
            <a:alphaModFix/>
          </a:blip>
          <a:stretch>
            <a:fillRect/>
          </a:stretch>
        </p:blipFill>
        <p:spPr>
          <a:xfrm>
            <a:off x="1219725" y="152400"/>
            <a:ext cx="6844290" cy="4838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7" name="Shape 157"/>
        <p:cNvGrpSpPr/>
        <p:nvPr/>
      </p:nvGrpSpPr>
      <p:grpSpPr>
        <a:xfrm>
          <a:off x="0" y="0"/>
          <a:ext cx="0" cy="0"/>
          <a:chOff x="0" y="0"/>
          <a:chExt cx="0" cy="0"/>
        </a:xfrm>
      </p:grpSpPr>
      <p:sp>
        <p:nvSpPr>
          <p:cNvPr id="158" name="Google Shape;158;p32"/>
          <p:cNvSpPr txBox="1"/>
          <p:nvPr/>
        </p:nvSpPr>
        <p:spPr>
          <a:xfrm>
            <a:off x="3651325" y="2239450"/>
            <a:ext cx="26148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 sz="1700">
                <a:solidFill>
                  <a:schemeClr val="lt1"/>
                </a:solidFill>
              </a:rPr>
              <a:t>Zoning / Wireframe</a:t>
            </a:r>
            <a:endParaRPr b="1" sz="170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2" name="Shape 162"/>
        <p:cNvGrpSpPr/>
        <p:nvPr/>
      </p:nvGrpSpPr>
      <p:grpSpPr>
        <a:xfrm>
          <a:off x="0" y="0"/>
          <a:ext cx="0" cy="0"/>
          <a:chOff x="0" y="0"/>
          <a:chExt cx="0" cy="0"/>
        </a:xfrm>
      </p:grpSpPr>
      <p:pic>
        <p:nvPicPr>
          <p:cNvPr id="163" name="Google Shape;163;p33"/>
          <p:cNvPicPr preferRelativeResize="0"/>
          <p:nvPr/>
        </p:nvPicPr>
        <p:blipFill>
          <a:blip r:embed="rId3">
            <a:alphaModFix/>
          </a:blip>
          <a:stretch>
            <a:fillRect/>
          </a:stretch>
        </p:blipFill>
        <p:spPr>
          <a:xfrm>
            <a:off x="563613" y="14363"/>
            <a:ext cx="8084326" cy="51147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7" name="Shape 167"/>
        <p:cNvGrpSpPr/>
        <p:nvPr/>
      </p:nvGrpSpPr>
      <p:grpSpPr>
        <a:xfrm>
          <a:off x="0" y="0"/>
          <a:ext cx="0" cy="0"/>
          <a:chOff x="0" y="0"/>
          <a:chExt cx="0" cy="0"/>
        </a:xfrm>
      </p:grpSpPr>
      <p:sp>
        <p:nvSpPr>
          <p:cNvPr id="168" name="Google Shape;168;p34"/>
          <p:cNvSpPr txBox="1"/>
          <p:nvPr/>
        </p:nvSpPr>
        <p:spPr>
          <a:xfrm>
            <a:off x="3651325" y="2239450"/>
            <a:ext cx="26148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 sz="1700">
                <a:solidFill>
                  <a:schemeClr val="lt1"/>
                </a:solidFill>
              </a:rPr>
              <a:t>Moodboards</a:t>
            </a:r>
            <a:endParaRPr b="1" sz="1700">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2" name="Shape 172"/>
        <p:cNvGrpSpPr/>
        <p:nvPr/>
      </p:nvGrpSpPr>
      <p:grpSpPr>
        <a:xfrm>
          <a:off x="0" y="0"/>
          <a:ext cx="0" cy="0"/>
          <a:chOff x="0" y="0"/>
          <a:chExt cx="0" cy="0"/>
        </a:xfrm>
      </p:grpSpPr>
      <p:pic>
        <p:nvPicPr>
          <p:cNvPr id="173" name="Google Shape;173;p35"/>
          <p:cNvPicPr preferRelativeResize="0"/>
          <p:nvPr/>
        </p:nvPicPr>
        <p:blipFill>
          <a:blip r:embed="rId3">
            <a:alphaModFix/>
          </a:blip>
          <a:stretch>
            <a:fillRect/>
          </a:stretch>
        </p:blipFill>
        <p:spPr>
          <a:xfrm>
            <a:off x="1809575" y="258825"/>
            <a:ext cx="5524851" cy="47210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7" name="Shape 177"/>
        <p:cNvGrpSpPr/>
        <p:nvPr/>
      </p:nvGrpSpPr>
      <p:grpSpPr>
        <a:xfrm>
          <a:off x="0" y="0"/>
          <a:ext cx="0" cy="0"/>
          <a:chOff x="0" y="0"/>
          <a:chExt cx="0" cy="0"/>
        </a:xfrm>
      </p:grpSpPr>
      <p:pic>
        <p:nvPicPr>
          <p:cNvPr id="178" name="Google Shape;178;p36"/>
          <p:cNvPicPr preferRelativeResize="0"/>
          <p:nvPr/>
        </p:nvPicPr>
        <p:blipFill>
          <a:blip r:embed="rId3">
            <a:alphaModFix/>
          </a:blip>
          <a:stretch>
            <a:fillRect/>
          </a:stretch>
        </p:blipFill>
        <p:spPr>
          <a:xfrm>
            <a:off x="152400" y="152400"/>
            <a:ext cx="4380766" cy="4838700"/>
          </a:xfrm>
          <a:prstGeom prst="rect">
            <a:avLst/>
          </a:prstGeom>
          <a:noFill/>
          <a:ln>
            <a:noFill/>
          </a:ln>
        </p:spPr>
      </p:pic>
      <p:pic>
        <p:nvPicPr>
          <p:cNvPr id="179" name="Google Shape;179;p36"/>
          <p:cNvPicPr preferRelativeResize="0"/>
          <p:nvPr/>
        </p:nvPicPr>
        <p:blipFill>
          <a:blip r:embed="rId4">
            <a:alphaModFix/>
          </a:blip>
          <a:stretch>
            <a:fillRect/>
          </a:stretch>
        </p:blipFill>
        <p:spPr>
          <a:xfrm>
            <a:off x="4675416" y="1191250"/>
            <a:ext cx="4306033" cy="305172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3" name="Shape 183"/>
        <p:cNvGrpSpPr/>
        <p:nvPr/>
      </p:nvGrpSpPr>
      <p:grpSpPr>
        <a:xfrm>
          <a:off x="0" y="0"/>
          <a:ext cx="0" cy="0"/>
          <a:chOff x="0" y="0"/>
          <a:chExt cx="0" cy="0"/>
        </a:xfrm>
      </p:grpSpPr>
      <p:sp>
        <p:nvSpPr>
          <p:cNvPr id="184" name="Google Shape;184;p37"/>
          <p:cNvSpPr txBox="1"/>
          <p:nvPr/>
        </p:nvSpPr>
        <p:spPr>
          <a:xfrm>
            <a:off x="3941800" y="2293475"/>
            <a:ext cx="26148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 sz="1700">
                <a:solidFill>
                  <a:schemeClr val="lt1"/>
                </a:solidFill>
              </a:rPr>
              <a:t>Style tiles</a:t>
            </a:r>
            <a:endParaRPr b="1" sz="1700">
              <a:solidFill>
                <a:schemeClr val="lt1"/>
              </a:solidFill>
            </a:endParaRPr>
          </a:p>
          <a:p>
            <a:pPr indent="0" lvl="0" marL="0" rtl="0" algn="l">
              <a:spcBef>
                <a:spcPts val="0"/>
              </a:spcBef>
              <a:spcAft>
                <a:spcPts val="0"/>
              </a:spcAft>
              <a:buNone/>
            </a:pPr>
            <a:r>
              <a:t/>
            </a:r>
            <a:endParaRPr b="1" sz="17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8" name="Shape 188"/>
        <p:cNvGrpSpPr/>
        <p:nvPr/>
      </p:nvGrpSpPr>
      <p:grpSpPr>
        <a:xfrm>
          <a:off x="0" y="0"/>
          <a:ext cx="0" cy="0"/>
          <a:chOff x="0" y="0"/>
          <a:chExt cx="0" cy="0"/>
        </a:xfrm>
      </p:grpSpPr>
      <p:pic>
        <p:nvPicPr>
          <p:cNvPr id="189" name="Google Shape;189;p38"/>
          <p:cNvPicPr preferRelativeResize="0"/>
          <p:nvPr/>
        </p:nvPicPr>
        <p:blipFill>
          <a:blip r:embed="rId3">
            <a:alphaModFix/>
          </a:blip>
          <a:stretch>
            <a:fillRect/>
          </a:stretch>
        </p:blipFill>
        <p:spPr>
          <a:xfrm>
            <a:off x="0" y="-235651"/>
            <a:ext cx="9143997" cy="547838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3" name="Shape 63"/>
        <p:cNvGrpSpPr/>
        <p:nvPr/>
      </p:nvGrpSpPr>
      <p:grpSpPr>
        <a:xfrm>
          <a:off x="0" y="0"/>
          <a:ext cx="0" cy="0"/>
          <a:chOff x="0" y="0"/>
          <a:chExt cx="0" cy="0"/>
        </a:xfrm>
      </p:grpSpPr>
      <p:pic>
        <p:nvPicPr>
          <p:cNvPr id="64" name="Google Shape;64;p15"/>
          <p:cNvPicPr preferRelativeResize="0"/>
          <p:nvPr/>
        </p:nvPicPr>
        <p:blipFill>
          <a:blip r:embed="rId3">
            <a:alphaModFix/>
          </a:blip>
          <a:stretch>
            <a:fillRect/>
          </a:stretch>
        </p:blipFill>
        <p:spPr>
          <a:xfrm>
            <a:off x="1109500" y="179425"/>
            <a:ext cx="6924989" cy="48387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8" name="Shape 68"/>
        <p:cNvGrpSpPr/>
        <p:nvPr/>
      </p:nvGrpSpPr>
      <p:grpSpPr>
        <a:xfrm>
          <a:off x="0" y="0"/>
          <a:ext cx="0" cy="0"/>
          <a:chOff x="0" y="0"/>
          <a:chExt cx="0" cy="0"/>
        </a:xfrm>
      </p:grpSpPr>
      <p:pic>
        <p:nvPicPr>
          <p:cNvPr id="69" name="Google Shape;69;p16"/>
          <p:cNvPicPr preferRelativeResize="0"/>
          <p:nvPr/>
        </p:nvPicPr>
        <p:blipFill>
          <a:blip r:embed="rId3">
            <a:alphaModFix/>
          </a:blip>
          <a:stretch>
            <a:fillRect/>
          </a:stretch>
        </p:blipFill>
        <p:spPr>
          <a:xfrm>
            <a:off x="1055450" y="152400"/>
            <a:ext cx="6924989" cy="48387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3" name="Shape 73"/>
        <p:cNvGrpSpPr/>
        <p:nvPr/>
      </p:nvGrpSpPr>
      <p:grpSpPr>
        <a:xfrm>
          <a:off x="0" y="0"/>
          <a:ext cx="0" cy="0"/>
          <a:chOff x="0" y="0"/>
          <a:chExt cx="0" cy="0"/>
        </a:xfrm>
      </p:grpSpPr>
      <p:pic>
        <p:nvPicPr>
          <p:cNvPr id="74" name="Google Shape;74;p17"/>
          <p:cNvPicPr preferRelativeResize="0"/>
          <p:nvPr/>
        </p:nvPicPr>
        <p:blipFill>
          <a:blip r:embed="rId3">
            <a:alphaModFix/>
          </a:blip>
          <a:stretch>
            <a:fillRect/>
          </a:stretch>
        </p:blipFill>
        <p:spPr>
          <a:xfrm>
            <a:off x="1037350" y="152400"/>
            <a:ext cx="6924989" cy="48387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8" name="Shape 78"/>
        <p:cNvGrpSpPr/>
        <p:nvPr/>
      </p:nvGrpSpPr>
      <p:grpSpPr>
        <a:xfrm>
          <a:off x="0" y="0"/>
          <a:ext cx="0" cy="0"/>
          <a:chOff x="0" y="0"/>
          <a:chExt cx="0" cy="0"/>
        </a:xfrm>
      </p:grpSpPr>
      <p:pic>
        <p:nvPicPr>
          <p:cNvPr id="79" name="Google Shape;79;p18"/>
          <p:cNvPicPr preferRelativeResize="0"/>
          <p:nvPr/>
        </p:nvPicPr>
        <p:blipFill>
          <a:blip r:embed="rId3">
            <a:alphaModFix/>
          </a:blip>
          <a:stretch>
            <a:fillRect/>
          </a:stretch>
        </p:blipFill>
        <p:spPr>
          <a:xfrm>
            <a:off x="1050875" y="125375"/>
            <a:ext cx="6924989" cy="48387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3" name="Shape 83"/>
        <p:cNvGrpSpPr/>
        <p:nvPr/>
      </p:nvGrpSpPr>
      <p:grpSpPr>
        <a:xfrm>
          <a:off x="0" y="0"/>
          <a:ext cx="0" cy="0"/>
          <a:chOff x="0" y="0"/>
          <a:chExt cx="0" cy="0"/>
        </a:xfrm>
      </p:grpSpPr>
      <p:pic>
        <p:nvPicPr>
          <p:cNvPr id="84" name="Google Shape;84;p19"/>
          <p:cNvPicPr preferRelativeResize="0"/>
          <p:nvPr/>
        </p:nvPicPr>
        <p:blipFill>
          <a:blip r:embed="rId3">
            <a:alphaModFix/>
          </a:blip>
          <a:stretch>
            <a:fillRect/>
          </a:stretch>
        </p:blipFill>
        <p:spPr>
          <a:xfrm>
            <a:off x="1109500" y="152400"/>
            <a:ext cx="6924989" cy="48387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8" name="Shape 88"/>
        <p:cNvGrpSpPr/>
        <p:nvPr/>
      </p:nvGrpSpPr>
      <p:grpSpPr>
        <a:xfrm>
          <a:off x="0" y="0"/>
          <a:ext cx="0" cy="0"/>
          <a:chOff x="0" y="0"/>
          <a:chExt cx="0" cy="0"/>
        </a:xfrm>
      </p:grpSpPr>
      <p:sp>
        <p:nvSpPr>
          <p:cNvPr id="89" name="Google Shape;89;p2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fr">
                <a:solidFill>
                  <a:schemeClr val="lt1"/>
                </a:solidFill>
              </a:rPr>
              <a:t>TULIA</a:t>
            </a:r>
            <a:endParaRPr>
              <a:solidFill>
                <a:schemeClr val="lt1"/>
              </a:solidFill>
            </a:endParaRPr>
          </a:p>
        </p:txBody>
      </p:sp>
      <p:sp>
        <p:nvSpPr>
          <p:cNvPr id="90" name="Google Shape;90;p2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solidFill>
                  <a:srgbClr val="000000"/>
                </a:solidFill>
              </a:rPr>
              <a:t>Presentation document</a:t>
            </a:r>
            <a:endParaRPr>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4" name="Shape 94"/>
        <p:cNvGrpSpPr/>
        <p:nvPr/>
      </p:nvGrpSpPr>
      <p:grpSpPr>
        <a:xfrm>
          <a:off x="0" y="0"/>
          <a:ext cx="0" cy="0"/>
          <a:chOff x="0" y="0"/>
          <a:chExt cx="0" cy="0"/>
        </a:xfrm>
      </p:grpSpPr>
      <p:sp>
        <p:nvSpPr>
          <p:cNvPr id="95" name="Google Shape;9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solidFill>
                  <a:schemeClr val="lt1"/>
                </a:solidFill>
              </a:rPr>
              <a:t>Introduction</a:t>
            </a:r>
            <a:endParaRPr>
              <a:solidFill>
                <a:schemeClr val="lt1"/>
              </a:solidFill>
            </a:endParaRPr>
          </a:p>
        </p:txBody>
      </p:sp>
      <p:sp>
        <p:nvSpPr>
          <p:cNvPr id="96" name="Google Shape;96;p21"/>
          <p:cNvSpPr txBox="1"/>
          <p:nvPr>
            <p:ph idx="1" type="body"/>
          </p:nvPr>
        </p:nvSpPr>
        <p:spPr>
          <a:xfrm>
            <a:off x="311700" y="1230450"/>
            <a:ext cx="8520600" cy="2460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u="sng">
                <a:solidFill>
                  <a:schemeClr val="lt1"/>
                </a:solidFill>
              </a:rPr>
              <a:t>Description</a:t>
            </a:r>
            <a:endParaRPr u="sng">
              <a:solidFill>
                <a:schemeClr val="lt1"/>
              </a:solidFill>
            </a:endParaRPr>
          </a:p>
          <a:p>
            <a:pPr indent="0" lvl="0" marL="0" rtl="0" algn="l">
              <a:spcBef>
                <a:spcPts val="1200"/>
              </a:spcBef>
              <a:spcAft>
                <a:spcPts val="1200"/>
              </a:spcAft>
              <a:buNone/>
            </a:pPr>
            <a:r>
              <a:rPr lang="fr" sz="1500">
                <a:solidFill>
                  <a:schemeClr val="lt1"/>
                </a:solidFill>
              </a:rPr>
              <a:t>Tulia est une application de rencontre sociale et romantique basée sur les centres d’intérêts et la personnalité de ces utilisateurs. Son utilisation sera initialement prévue pour Android et iOs et elle sera </a:t>
            </a:r>
            <a:r>
              <a:rPr lang="fr" sz="1500">
                <a:solidFill>
                  <a:schemeClr val="lt1"/>
                </a:solidFill>
              </a:rPr>
              <a:t>développé</a:t>
            </a:r>
            <a:r>
              <a:rPr lang="fr" sz="1500">
                <a:solidFill>
                  <a:schemeClr val="lt1"/>
                </a:solidFill>
              </a:rPr>
              <a:t> via React Native. Elle sera accessible via les marketplace mobile classique (Google Play Store et App Store). Au-delà de l’aspect “rencontre”, cette application sera </a:t>
            </a:r>
            <a:r>
              <a:rPr b="1" i="1" lang="fr" sz="1500">
                <a:solidFill>
                  <a:schemeClr val="lt1"/>
                </a:solidFill>
              </a:rPr>
              <a:t>gamifiée</a:t>
            </a:r>
            <a:r>
              <a:rPr b="1" lang="fr" sz="1500">
                <a:solidFill>
                  <a:schemeClr val="lt1"/>
                </a:solidFill>
              </a:rPr>
              <a:t> </a:t>
            </a:r>
            <a:r>
              <a:rPr lang="fr" sz="1500">
                <a:solidFill>
                  <a:schemeClr val="lt1"/>
                </a:solidFill>
              </a:rPr>
              <a:t>afin d’apporter un aspect “Jeu de rôle” à l’expérience et mettra en avant les communautés affectueuses de la pop-culture et leurs codes.</a:t>
            </a:r>
            <a:endParaRPr u="sng">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